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468" autoAdjust="0"/>
    <p:restoredTop sz="94718" autoAdjust="0"/>
  </p:normalViewPr>
  <p:slideViewPr>
    <p:cSldViewPr>
      <p:cViewPr varScale="1">
        <p:scale>
          <a:sx n="69" d="100"/>
          <a:sy n="69" d="100"/>
        </p:scale>
        <p:origin x="-108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B9BF8-EBB4-4258-886F-75FAC97F2A8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A86AF-B2C0-4901-BDE3-2F3A1D2CE9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402786-B9AE-4970-AD02-E8788C4A1E07}" type="datetimeFigureOut">
              <a:rPr lang="ru-RU" smtClean="0"/>
              <a:pPr/>
              <a:t>03.03.2015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724537-E6D0-4879-BB0A-92828A6C7B8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84784"/>
            <a:ext cx="8280920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Методика использования групповой формы на уроках математики в начальной школе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5229200"/>
            <a:ext cx="3024336" cy="1224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Составила: Селедкова А.В.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(учитель начальных  классов МБОУ СОШ №</a:t>
            </a:r>
            <a:r>
              <a:rPr lang="en-US" dirty="0" smtClean="0">
                <a:latin typeface="Calibri" pitchFamily="34" charset="0"/>
              </a:rPr>
              <a:t>189 </a:t>
            </a:r>
            <a:r>
              <a:rPr lang="ru-RU" dirty="0" smtClean="0">
                <a:latin typeface="Calibri" pitchFamily="34" charset="0"/>
              </a:rPr>
              <a:t>Октябрьского района)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6381328"/>
            <a:ext cx="21602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г. Новосибирск 2013 год 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91264" cy="5487888"/>
          </a:xfrm>
        </p:spPr>
        <p:txBody>
          <a:bodyPr/>
          <a:lstStyle/>
          <a:p>
            <a:r>
              <a:rPr lang="en-US" dirty="0" smtClean="0"/>
              <a:t>III)</a:t>
            </a:r>
            <a:r>
              <a:rPr lang="ru-RU" dirty="0" smtClean="0"/>
              <a:t> Итог.</a:t>
            </a:r>
            <a:br>
              <a:rPr lang="ru-RU" dirty="0" smtClean="0"/>
            </a:br>
            <a:r>
              <a:rPr lang="ru-RU" sz="2800" dirty="0" smtClean="0">
                <a:latin typeface="Calibri" pitchFamily="34" charset="0"/>
              </a:rPr>
              <a:t> • как проверить результаты деления?</a:t>
            </a:r>
            <a:br>
              <a:rPr lang="ru-RU" sz="2800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> • как проверить последнюю цифру ответа при сложении, вычитании, умножении?</a:t>
            </a:r>
            <a:br>
              <a:rPr lang="ru-RU" sz="2800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760640"/>
          </a:xfrm>
        </p:spPr>
        <p:txBody>
          <a:bodyPr/>
          <a:lstStyle/>
          <a:p>
            <a:r>
              <a:rPr lang="ru-RU" dirty="0" smtClean="0"/>
              <a:t>Источники:</a:t>
            </a:r>
            <a:br>
              <a:rPr lang="ru-RU" dirty="0" smtClean="0"/>
            </a:br>
            <a:r>
              <a:rPr lang="ru-RU" dirty="0" smtClean="0"/>
              <a:t>1) математика  3 класс: поурочные планы по учебнику М.И. Башмакова, М.Г. Нефедова (авт. сост. Н.В. </a:t>
            </a:r>
            <a:r>
              <a:rPr lang="ru-RU" dirty="0" err="1" smtClean="0"/>
              <a:t>Лободина</a:t>
            </a:r>
            <a:r>
              <a:rPr lang="ru-RU" dirty="0" smtClean="0"/>
              <a:t>, - Волгоград: Учитель, 2012)</a:t>
            </a:r>
            <a:br>
              <a:rPr lang="ru-RU" dirty="0" smtClean="0"/>
            </a:br>
            <a:r>
              <a:rPr lang="ru-RU" dirty="0" smtClean="0"/>
              <a:t>2)М.И. Башмакова, М.Г. Нефедова Математика 3 класс (1,2 часть)  Москва АСТ </a:t>
            </a:r>
            <a:r>
              <a:rPr lang="ru-RU" sz="2800" dirty="0" smtClean="0"/>
              <a:t>•</a:t>
            </a:r>
            <a:r>
              <a:rPr lang="ru-RU" sz="2800" dirty="0" err="1" smtClean="0"/>
              <a:t>Астрель</a:t>
            </a:r>
            <a:r>
              <a:rPr lang="ru-RU" sz="2800" dirty="0" smtClean="0"/>
              <a:t>, 2011</a:t>
            </a:r>
            <a:br>
              <a:rPr lang="ru-RU" sz="2800" dirty="0" smtClean="0"/>
            </a:br>
            <a:r>
              <a:rPr lang="ru-RU" sz="2800" dirty="0" smtClean="0"/>
              <a:t>3) Интернет-журнал «</a:t>
            </a:r>
            <a:r>
              <a:rPr lang="ru-RU" sz="2800" dirty="0" err="1" smtClean="0"/>
              <a:t>Эйдос</a:t>
            </a:r>
            <a:r>
              <a:rPr lang="ru-RU" sz="2800" dirty="0" smtClean="0"/>
              <a:t>» Методика в школе «Начальная Школа» </a:t>
            </a:r>
            <a:r>
              <a:rPr lang="ru-RU" sz="2800" dirty="0" err="1" smtClean="0"/>
              <a:t>Г.Н.Климонова</a:t>
            </a:r>
            <a:r>
              <a:rPr lang="ru-RU" sz="2800" dirty="0" smtClean="0"/>
              <a:t> «Опыт организации групповой работы на уроках математики»</a:t>
            </a:r>
          </a:p>
          <a:p>
            <a:pPr>
              <a:buNone/>
            </a:pPr>
            <a:r>
              <a:rPr lang="ru-RU" sz="2800" dirty="0" smtClean="0"/>
              <a:t>    4)  ФГОС  НОО  Москва  «Просвещение»  2011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435280" cy="57759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Спасибо за внимание</a:t>
            </a:r>
            <a:r>
              <a:rPr lang="en-US" sz="5400" dirty="0" smtClean="0"/>
              <a:t>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19256" cy="114073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Математический тренажер по теме: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en-US" sz="2400" b="1" dirty="0" smtClean="0"/>
              <a:t>“</a:t>
            </a:r>
            <a:r>
              <a:rPr lang="ru-RU" sz="2800" b="1" dirty="0" smtClean="0"/>
              <a:t>Умножаем и делим на однозначное число</a:t>
            </a:r>
            <a:r>
              <a:rPr lang="en-US" sz="2800" b="1" dirty="0" smtClean="0"/>
              <a:t>”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b="1" dirty="0" smtClean="0"/>
              <a:t>(3кл. УМК </a:t>
            </a:r>
            <a:r>
              <a:rPr lang="en-US" sz="2400" b="1" dirty="0" smtClean="0"/>
              <a:t>“</a:t>
            </a:r>
            <a:r>
              <a:rPr lang="ru-RU" sz="2400" b="1" dirty="0" smtClean="0"/>
              <a:t>Планета Знаний</a:t>
            </a:r>
            <a:r>
              <a:rPr lang="en-US" sz="2400" b="1" dirty="0" smtClean="0"/>
              <a:t>”</a:t>
            </a:r>
            <a:r>
              <a:rPr lang="ru-RU" sz="2400" b="1" dirty="0" smtClean="0"/>
              <a:t>)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000372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Цели: </a:t>
            </a:r>
            <a:br>
              <a:rPr lang="ru-RU" dirty="0" smtClean="0"/>
            </a:br>
            <a:r>
              <a:rPr lang="ru-RU" dirty="0" smtClean="0"/>
              <a:t>1) закреплять  ЗУН  решать текстовые задачи;</a:t>
            </a:r>
          </a:p>
          <a:p>
            <a:pPr>
              <a:buNone/>
            </a:pPr>
            <a:r>
              <a:rPr lang="ru-RU" dirty="0" smtClean="0"/>
              <a:t>   2)совершенствовать умение выполнять деления многозначных чисел на однозначное, проверить вычисления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+mn-lt"/>
                <a:cs typeface="Aharoni" pitchFamily="2" charset="-79"/>
              </a:rPr>
              <a:t>I. </a:t>
            </a:r>
            <a:r>
              <a:rPr lang="ru-RU" dirty="0" smtClean="0">
                <a:latin typeface="+mn-lt"/>
                <a:cs typeface="Aharoni" pitchFamily="2" charset="-79"/>
              </a:rPr>
              <a:t>Устный Счет</a:t>
            </a:r>
            <a:endParaRPr lang="ru-RU" dirty="0">
              <a:latin typeface="+mn-lt"/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19256" cy="46237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а) Вставить пропущенные цифры</a:t>
            </a:r>
            <a:br>
              <a:rPr lang="ru-RU" sz="2400" dirty="0" smtClean="0"/>
            </a:br>
            <a:r>
              <a:rPr lang="ru-RU" sz="2400" dirty="0" smtClean="0"/>
              <a:t>    1 группа                                              2 группа</a:t>
            </a:r>
            <a:br>
              <a:rPr lang="ru-RU" sz="2400" dirty="0" smtClean="0"/>
            </a:br>
            <a:r>
              <a:rPr lang="ru-RU" sz="2400" dirty="0" smtClean="0">
                <a:latin typeface="Calibri" pitchFamily="34" charset="0"/>
              </a:rPr>
              <a:t>324×7=226_                                          3405×9=306_ _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5738×3=1721_                                      69007×8=5520_ _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30256×9=27230_                                  43009×9=387_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•Проверка результата.  Самооценка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Calibri" pitchFamily="34" charset="0"/>
              </a:rPr>
              <a:t>б) Не вычисляя, поставьте  </a:t>
            </a:r>
            <a:r>
              <a:rPr lang="en-US" sz="2400" dirty="0" smtClean="0">
                <a:latin typeface="Calibri" pitchFamily="34" charset="0"/>
              </a:rPr>
              <a:t>&gt;</a:t>
            </a:r>
            <a:r>
              <a:rPr lang="ru-RU" sz="2400" dirty="0" smtClean="0">
                <a:latin typeface="Calibri" pitchFamily="34" charset="0"/>
              </a:rPr>
              <a:t> , </a:t>
            </a:r>
            <a:r>
              <a:rPr lang="en-US" sz="2400" dirty="0" smtClean="0">
                <a:latin typeface="Calibri" pitchFamily="34" charset="0"/>
              </a:rPr>
              <a:t>&lt;</a:t>
            </a:r>
            <a:r>
              <a:rPr lang="ru-RU" sz="2400" dirty="0" smtClean="0">
                <a:latin typeface="Calibri" pitchFamily="34" charset="0"/>
              </a:rPr>
              <a:t> или =</a:t>
            </a:r>
            <a:r>
              <a:rPr lang="en-US" sz="2400" dirty="0" smtClean="0">
                <a:latin typeface="Calibri" pitchFamily="34" charset="0"/>
              </a:rPr>
              <a:t>   </a:t>
            </a:r>
            <a:r>
              <a:rPr lang="ru-RU" sz="2400" dirty="0" smtClean="0">
                <a:latin typeface="Calibri" pitchFamily="34" charset="0"/>
              </a:rPr>
              <a:t>так, чтобы записи были верными 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   1 группа                                       2 группа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524</a:t>
            </a:r>
            <a:r>
              <a:rPr lang="ru-RU" sz="2400" u="sng" dirty="0" smtClean="0">
                <a:latin typeface="Calibri" pitchFamily="34" charset="0"/>
              </a:rPr>
              <a:t>20</a:t>
            </a:r>
            <a:r>
              <a:rPr lang="ru-RU" sz="2400" dirty="0" smtClean="0">
                <a:latin typeface="Calibri" pitchFamily="34" charset="0"/>
              </a:rPr>
              <a:t>  … 524</a:t>
            </a:r>
            <a:r>
              <a:rPr lang="ru-RU" sz="2400" u="sng" dirty="0" smtClean="0">
                <a:latin typeface="Calibri" pitchFamily="34" charset="0"/>
              </a:rPr>
              <a:t>40</a:t>
            </a:r>
            <a:r>
              <a:rPr lang="ru-RU" sz="2400" dirty="0" smtClean="0">
                <a:latin typeface="Calibri" pitchFamily="34" charset="0"/>
              </a:rPr>
              <a:t>                         360</a:t>
            </a:r>
            <a:r>
              <a:rPr lang="ru-RU" sz="2400" u="sng" dirty="0" smtClean="0">
                <a:latin typeface="Calibri" pitchFamily="34" charset="0"/>
              </a:rPr>
              <a:t>4×</a:t>
            </a:r>
            <a:r>
              <a:rPr lang="ru-RU" sz="2400" dirty="0" smtClean="0">
                <a:latin typeface="Calibri" pitchFamily="34" charset="0"/>
              </a:rPr>
              <a:t>60  … 360</a:t>
            </a:r>
            <a:r>
              <a:rPr lang="ru-RU" sz="2400" u="sng" dirty="0" smtClean="0">
                <a:latin typeface="Calibri" pitchFamily="34" charset="0"/>
              </a:rPr>
              <a:t>3×</a:t>
            </a:r>
            <a:r>
              <a:rPr lang="ru-RU" sz="2400" dirty="0" smtClean="0">
                <a:latin typeface="Calibri" pitchFamily="34" charset="0"/>
              </a:rPr>
              <a:t>70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423</a:t>
            </a:r>
            <a:r>
              <a:rPr lang="ru-RU" sz="2400" u="sng" dirty="0" smtClean="0">
                <a:latin typeface="Calibri" pitchFamily="34" charset="0"/>
              </a:rPr>
              <a:t>60×</a:t>
            </a:r>
            <a:r>
              <a:rPr lang="ru-RU" sz="2400" dirty="0" smtClean="0">
                <a:latin typeface="Calibri" pitchFamily="34" charset="0"/>
              </a:rPr>
              <a:t>7  …  42</a:t>
            </a:r>
            <a:r>
              <a:rPr lang="ru-RU" sz="2400" u="sng" dirty="0" smtClean="0">
                <a:latin typeface="Calibri" pitchFamily="34" charset="0"/>
              </a:rPr>
              <a:t>70×</a:t>
            </a:r>
            <a:r>
              <a:rPr lang="ru-RU" sz="2400" dirty="0" smtClean="0">
                <a:latin typeface="Calibri" pitchFamily="34" charset="0"/>
              </a:rPr>
              <a:t>7                 340</a:t>
            </a:r>
            <a:r>
              <a:rPr lang="ru-RU" sz="2400" u="sng" dirty="0" smtClean="0">
                <a:latin typeface="Calibri" pitchFamily="34" charset="0"/>
              </a:rPr>
              <a:t>700×</a:t>
            </a:r>
            <a:r>
              <a:rPr lang="ru-RU" sz="2400" dirty="0" smtClean="0">
                <a:latin typeface="Calibri" pitchFamily="34" charset="0"/>
              </a:rPr>
              <a:t>80 … 340</a:t>
            </a:r>
            <a:r>
              <a:rPr lang="ru-RU" sz="2400" u="sng" dirty="0" smtClean="0">
                <a:latin typeface="Calibri" pitchFamily="34" charset="0"/>
              </a:rPr>
              <a:t>900×</a:t>
            </a:r>
            <a:r>
              <a:rPr lang="ru-RU" sz="2400" dirty="0" smtClean="0">
                <a:latin typeface="Calibri" pitchFamily="34" charset="0"/>
              </a:rPr>
              <a:t>60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   1270×</a:t>
            </a:r>
            <a:r>
              <a:rPr lang="ru-RU" sz="2400" u="sng" dirty="0" smtClean="0">
                <a:latin typeface="Calibri" pitchFamily="34" charset="0"/>
              </a:rPr>
              <a:t>5</a:t>
            </a:r>
            <a:r>
              <a:rPr lang="ru-RU" sz="2400" dirty="0" smtClean="0">
                <a:latin typeface="Calibri" pitchFamily="34" charset="0"/>
              </a:rPr>
              <a:t>  … 1270×</a:t>
            </a:r>
            <a:r>
              <a:rPr lang="ru-RU" sz="2400" u="sng" dirty="0" smtClean="0">
                <a:latin typeface="Calibri" pitchFamily="34" charset="0"/>
              </a:rPr>
              <a:t>7</a:t>
            </a:r>
            <a:r>
              <a:rPr lang="ru-RU" sz="2400" dirty="0" smtClean="0">
                <a:latin typeface="Calibri" pitchFamily="34" charset="0"/>
              </a:rPr>
              <a:t>                     370</a:t>
            </a:r>
            <a:r>
              <a:rPr lang="ru-RU" sz="2400" u="sng" dirty="0" smtClean="0">
                <a:latin typeface="Calibri" pitchFamily="34" charset="0"/>
              </a:rPr>
              <a:t>50×</a:t>
            </a:r>
            <a:r>
              <a:rPr lang="ru-RU" sz="2400" dirty="0" smtClean="0">
                <a:latin typeface="Calibri" pitchFamily="34" charset="0"/>
              </a:rPr>
              <a:t>30  …  370</a:t>
            </a:r>
            <a:r>
              <a:rPr lang="ru-RU" sz="2400" u="sng" dirty="0" smtClean="0">
                <a:latin typeface="Calibri" pitchFamily="34" charset="0"/>
              </a:rPr>
              <a:t>6×</a:t>
            </a:r>
            <a:r>
              <a:rPr lang="ru-RU" sz="2400" dirty="0" smtClean="0">
                <a:latin typeface="Calibri" pitchFamily="34" charset="0"/>
              </a:rPr>
              <a:t>5×6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 •Проверка результата.  Самооценка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301608" cy="546924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libri" pitchFamily="34" charset="0"/>
              </a:rPr>
              <a:t>Не выполняя умножения, расположите карточки с выражениями в порядке возрастания их значений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   1 группа                                    2 группа 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> •</a:t>
            </a:r>
            <a:r>
              <a:rPr lang="ru-RU" sz="2400" dirty="0" smtClean="0">
                <a:latin typeface="Calibri" pitchFamily="34" charset="0"/>
              </a:rPr>
              <a:t>Проверка результата.  Самооценка</a:t>
            </a:r>
            <a:endParaRPr lang="ru-RU" sz="2400" dirty="0">
              <a:latin typeface="Calibri" pitchFamily="34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691680" y="1700808"/>
            <a:ext cx="122413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83968" y="1700808"/>
            <a:ext cx="9361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755576" y="4365104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libri" pitchFamily="34" charset="0"/>
              </a:rPr>
              <a:t>412</a:t>
            </a:r>
            <a:r>
              <a:rPr lang="ru-RU" u="sng" dirty="0" smtClean="0">
                <a:latin typeface="Calibri" pitchFamily="34" charset="0"/>
              </a:rPr>
              <a:t>86×</a:t>
            </a:r>
            <a:r>
              <a:rPr lang="ru-RU" dirty="0" smtClean="0">
                <a:latin typeface="Calibri" pitchFamily="34" charset="0"/>
              </a:rPr>
              <a:t>4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55576" y="2636912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alibri" pitchFamily="34" charset="0"/>
              </a:rPr>
              <a:t>412</a:t>
            </a:r>
            <a:r>
              <a:rPr lang="ru-RU" sz="2000" u="sng" dirty="0" smtClean="0">
                <a:latin typeface="Calibri" pitchFamily="34" charset="0"/>
              </a:rPr>
              <a:t>96×</a:t>
            </a:r>
            <a:r>
              <a:rPr lang="ru-RU" sz="2000" dirty="0" smtClean="0">
                <a:latin typeface="Calibri" pitchFamily="34" charset="0"/>
              </a:rPr>
              <a:t>4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55576" y="3501008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libri" pitchFamily="34" charset="0"/>
              </a:rPr>
              <a:t>412</a:t>
            </a:r>
            <a:r>
              <a:rPr lang="ru-RU" u="sng" dirty="0" smtClean="0">
                <a:latin typeface="Calibri" pitchFamily="34" charset="0"/>
              </a:rPr>
              <a:t>69×</a:t>
            </a:r>
            <a:r>
              <a:rPr lang="ru-RU" dirty="0" smtClean="0">
                <a:latin typeface="Calibri" pitchFamily="34" charset="0"/>
              </a:rPr>
              <a:t>4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44008" y="4293096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libri" pitchFamily="34" charset="0"/>
              </a:rPr>
              <a:t>41</a:t>
            </a:r>
            <a:r>
              <a:rPr lang="ru-RU" u="sng" dirty="0" smtClean="0">
                <a:latin typeface="Calibri" pitchFamily="34" charset="0"/>
              </a:rPr>
              <a:t>298×</a:t>
            </a:r>
            <a:r>
              <a:rPr lang="ru-RU" dirty="0" smtClean="0">
                <a:latin typeface="Calibri" pitchFamily="34" charset="0"/>
              </a:rPr>
              <a:t>4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44008" y="2636912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alibri" pitchFamily="34" charset="0"/>
              </a:rPr>
              <a:t>41</a:t>
            </a:r>
            <a:r>
              <a:rPr lang="ru-RU" u="sng" dirty="0" smtClean="0">
                <a:latin typeface="Calibri" pitchFamily="34" charset="0"/>
              </a:rPr>
              <a:t>196×</a:t>
            </a:r>
            <a:r>
              <a:rPr lang="ru-RU" dirty="0" smtClean="0">
                <a:latin typeface="Calibri" pitchFamily="34" charset="0"/>
              </a:rPr>
              <a:t>4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644008" y="3429000"/>
            <a:ext cx="17281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u="sng" dirty="0" smtClean="0">
                <a:latin typeface="+mj-lt"/>
              </a:rPr>
              <a:t>43</a:t>
            </a:r>
            <a:r>
              <a:rPr lang="ru-RU" dirty="0" smtClean="0">
                <a:latin typeface="+mj-lt"/>
              </a:rPr>
              <a:t>298×4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+mn-lt"/>
                <a:cs typeface="Aharoni" pitchFamily="2" charset="-79"/>
              </a:rPr>
              <a:t>II) </a:t>
            </a:r>
            <a:r>
              <a:rPr lang="ru-RU" sz="2400" dirty="0" smtClean="0">
                <a:latin typeface="+mn-lt"/>
                <a:cs typeface="Aharoni" pitchFamily="2" charset="-79"/>
              </a:rPr>
              <a:t>Повторение по теме: </a:t>
            </a:r>
            <a:r>
              <a:rPr lang="en-US" sz="2400" dirty="0" smtClean="0">
                <a:latin typeface="+mn-lt"/>
                <a:cs typeface="Aharoni" pitchFamily="2" charset="-79"/>
              </a:rPr>
              <a:t>“</a:t>
            </a:r>
            <a:r>
              <a:rPr lang="ru-RU" sz="2400" dirty="0" smtClean="0">
                <a:latin typeface="+mn-lt"/>
                <a:cs typeface="Aharoni" pitchFamily="2" charset="-79"/>
              </a:rPr>
              <a:t>Умножаем и делим на однозначное число</a:t>
            </a:r>
            <a:r>
              <a:rPr lang="en-US" sz="2400" dirty="0" smtClean="0">
                <a:latin typeface="+mn-lt"/>
                <a:cs typeface="Aharoni" pitchFamily="2" charset="-79"/>
              </a:rPr>
              <a:t>”</a:t>
            </a:r>
            <a:endParaRPr lang="ru-RU" sz="2400" dirty="0">
              <a:latin typeface="+mn-lt"/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85926"/>
            <a:ext cx="8229600" cy="489654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dirty="0" smtClean="0">
                <a:latin typeface="Calibri" pitchFamily="34" charset="0"/>
              </a:rPr>
              <a:t/>
            </a:r>
            <a:br>
              <a:rPr lang="ru-RU" sz="2800" dirty="0" smtClean="0">
                <a:latin typeface="Calibri" pitchFamily="34" charset="0"/>
              </a:rPr>
            </a:br>
            <a:endParaRPr lang="ru-RU" sz="2800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1600" dirty="0" smtClean="0">
                <a:latin typeface="Calibri" pitchFamily="34" charset="0"/>
              </a:rPr>
              <a:t>порядок действий                     задача                       неизвестное число                                игра</a:t>
            </a:r>
          </a:p>
          <a:p>
            <a:pPr>
              <a:buNone/>
            </a:pPr>
            <a:r>
              <a:rPr lang="ru-RU" sz="1600" dirty="0" smtClean="0">
                <a:latin typeface="Calibri" pitchFamily="34" charset="0"/>
              </a:rPr>
              <a:t>                                                                                                                                                     «исправь    ошибку»             </a:t>
            </a:r>
          </a:p>
          <a:p>
            <a:pPr>
              <a:buNone/>
            </a:pPr>
            <a:endParaRPr lang="ru-RU" sz="2400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1)  Укажите порядок действий и вычислите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1 группа                                    2 группа 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(118+182):30                      35×8:40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(750-270):80                       600:60×75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                          3 группа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                 128×5:80</a:t>
            </a:r>
            <a:br>
              <a:rPr lang="ru-RU" sz="2400" dirty="0" smtClean="0">
                <a:latin typeface="Calibri" pitchFamily="34" charset="0"/>
              </a:rPr>
            </a:br>
            <a:r>
              <a:rPr lang="ru-RU" sz="2400" dirty="0" smtClean="0">
                <a:latin typeface="Calibri" pitchFamily="34" charset="0"/>
              </a:rPr>
              <a:t>                 240:</a:t>
            </a:r>
            <a:r>
              <a:rPr lang="ru-RU" sz="2400" dirty="0" smtClean="0">
                <a:latin typeface="Calibri" pitchFamily="34" charset="0"/>
                <a:sym typeface="Wingdings" pitchFamily="2" charset="2"/>
              </a:rPr>
              <a:t>(647-567)</a:t>
            </a:r>
            <a:br>
              <a:rPr lang="ru-RU" sz="2400" dirty="0" smtClean="0">
                <a:latin typeface="Calibri" pitchFamily="34" charset="0"/>
                <a:sym typeface="Wingdings" pitchFamily="2" charset="2"/>
              </a:rPr>
            </a:br>
            <a:r>
              <a:rPr lang="ru-RU" sz="2000" dirty="0" smtClean="0">
                <a:latin typeface="Calibri" pitchFamily="34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latin typeface="Calibri" pitchFamily="34" charset="0"/>
              </a:rPr>
              <a:t>         •Проверка результата.  Самооценка</a:t>
            </a:r>
            <a:endParaRPr lang="ru-RU" sz="2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612354" y="2204070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2556570" y="2276078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644802" y="2204070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6767450" y="2168860"/>
            <a:ext cx="79288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496944" cy="5487888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>
                <a:latin typeface="+mj-lt"/>
              </a:rPr>
              <a:t>2)Выполните  краткие  записи  и  решите  задачи.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Сварили – 50 л.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Разлили – 16 б.  по  3 л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Осталось - ? л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Было - ? с.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Разделили – 4 </a:t>
            </a:r>
            <a:r>
              <a:rPr lang="ru-RU" dirty="0" err="1" smtClean="0">
                <a:latin typeface="+mj-lt"/>
              </a:rPr>
              <a:t>отр</a:t>
            </a:r>
            <a:r>
              <a:rPr lang="ru-RU" dirty="0" smtClean="0">
                <a:latin typeface="+mj-lt"/>
              </a:rPr>
              <a:t>.  по 28 чел.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Осталось – 38 с.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Работа  в  паре.  Выбор  краткой  записи  задачи.</a:t>
            </a:r>
          </a:p>
          <a:p>
            <a:pPr marL="514350" indent="-514350">
              <a:buNone/>
            </a:pPr>
            <a:r>
              <a:rPr lang="ru-RU" dirty="0" smtClean="0">
                <a:latin typeface="+mj-lt"/>
              </a:rPr>
              <a:t>Взаимопроверка.   Самооценка</a:t>
            </a:r>
          </a:p>
          <a:p>
            <a:pPr marL="514350" indent="-514350">
              <a:buAutoNum type="arabicParenR" startAt="2"/>
            </a:pPr>
            <a:endParaRPr lang="ru-RU" dirty="0" smtClean="0">
              <a:latin typeface="+mj-lt"/>
            </a:endParaRPr>
          </a:p>
          <a:p>
            <a:pPr marL="514350" indent="-514350">
              <a:buAutoNum type="arabicParenR" startAt="2"/>
            </a:pPr>
            <a:endParaRPr lang="ru-RU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91264" cy="612068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3)Найдите неизвестное число.</a:t>
            </a:r>
            <a:br>
              <a:rPr lang="ru-RU" sz="2400" dirty="0" smtClean="0"/>
            </a:br>
            <a:r>
              <a:rPr lang="ru-RU" sz="2400" dirty="0" smtClean="0"/>
              <a:t>1 группа                         2 группа                           3 группа</a:t>
            </a:r>
            <a:br>
              <a:rPr lang="ru-RU" sz="2400" dirty="0" smtClean="0"/>
            </a:br>
            <a:r>
              <a:rPr lang="ru-RU" sz="2400" dirty="0" smtClean="0"/>
              <a:t>__×8=568                      270:_=30                         _:7=95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u="sng" dirty="0" smtClean="0"/>
              <a:t>568:8=71</a:t>
            </a:r>
            <a:r>
              <a:rPr lang="ru-RU" sz="2400" dirty="0" smtClean="0"/>
              <a:t>                      </a:t>
            </a:r>
            <a:r>
              <a:rPr lang="ru-RU" sz="2400" u="sng" dirty="0" smtClean="0"/>
              <a:t>270:30=9</a:t>
            </a:r>
            <a:r>
              <a:rPr lang="ru-RU" sz="2400" dirty="0" smtClean="0"/>
              <a:t>                        </a:t>
            </a:r>
            <a:r>
              <a:rPr lang="ru-RU" sz="2400" u="sng" dirty="0" smtClean="0"/>
              <a:t>95</a:t>
            </a:r>
            <a:r>
              <a:rPr lang="ru-RU" sz="2400" dirty="0" smtClean="0"/>
              <a:t>×</a:t>
            </a:r>
            <a:r>
              <a:rPr lang="ru-RU" sz="2400" u="sng" dirty="0" smtClean="0"/>
              <a:t>7=665</a:t>
            </a:r>
            <a:br>
              <a:rPr lang="ru-RU" sz="2400" u="sng" dirty="0" smtClean="0"/>
            </a:br>
            <a:r>
              <a:rPr lang="ru-RU" sz="2400" dirty="0" smtClean="0"/>
              <a:t>7×_=455                        460:_=20                        _:4=268</a:t>
            </a:r>
            <a:br>
              <a:rPr lang="ru-RU" sz="2400" dirty="0" smtClean="0"/>
            </a:br>
            <a:r>
              <a:rPr lang="ru-RU" sz="2400" u="sng" dirty="0" smtClean="0"/>
              <a:t>455:7=65</a:t>
            </a:r>
            <a:r>
              <a:rPr lang="ru-RU" sz="2400" dirty="0" smtClean="0"/>
              <a:t>                       </a:t>
            </a:r>
            <a:r>
              <a:rPr lang="ru-RU" sz="2400" u="sng" dirty="0" smtClean="0"/>
              <a:t>460:20=23</a:t>
            </a:r>
            <a:r>
              <a:rPr lang="ru-RU" sz="2400" dirty="0" smtClean="0"/>
              <a:t>                    </a:t>
            </a:r>
            <a:r>
              <a:rPr lang="ru-RU" sz="2400" u="sng" dirty="0" smtClean="0"/>
              <a:t>268</a:t>
            </a:r>
            <a:r>
              <a:rPr lang="ru-RU" sz="2400" dirty="0" smtClean="0"/>
              <a:t>×</a:t>
            </a:r>
            <a:r>
              <a:rPr lang="ru-RU" sz="2400" u="sng" dirty="0" smtClean="0"/>
              <a:t>4=1072 </a:t>
            </a:r>
            <a:br>
              <a:rPr lang="ru-RU" sz="2400" u="sng" dirty="0" smtClean="0"/>
            </a:br>
            <a:r>
              <a:rPr lang="ru-RU" sz="2400" dirty="0" smtClean="0"/>
              <a:t>_+364=512                    607-_=284                    _-248=474</a:t>
            </a:r>
            <a:br>
              <a:rPr lang="ru-RU" sz="2400" dirty="0" smtClean="0"/>
            </a:br>
            <a:r>
              <a:rPr lang="ru-RU" sz="2400" u="sng" dirty="0" smtClean="0"/>
              <a:t>512-364=148 </a:t>
            </a:r>
            <a:r>
              <a:rPr lang="ru-RU" sz="2400" dirty="0" smtClean="0"/>
              <a:t>               </a:t>
            </a:r>
            <a:r>
              <a:rPr lang="ru-RU" sz="2400" u="sng" dirty="0" smtClean="0"/>
              <a:t>607-284=323</a:t>
            </a:r>
            <a:r>
              <a:rPr lang="ru-RU" sz="2400" dirty="0" smtClean="0"/>
              <a:t>               </a:t>
            </a:r>
            <a:r>
              <a:rPr lang="ru-RU" sz="2400" u="sng" dirty="0" smtClean="0"/>
              <a:t>474+248=722</a:t>
            </a:r>
            <a:br>
              <a:rPr lang="ru-RU" sz="2400" u="sng" dirty="0" smtClean="0"/>
            </a:br>
            <a:r>
              <a:rPr lang="ru-RU" sz="2400" dirty="0" smtClean="0"/>
              <a:t>359+_=487                    320-_=185                   _-357=555</a:t>
            </a:r>
            <a:br>
              <a:rPr lang="ru-RU" sz="2400" dirty="0" smtClean="0"/>
            </a:br>
            <a:r>
              <a:rPr lang="ru-RU" sz="2400" u="sng" dirty="0" smtClean="0"/>
              <a:t>487-359=128</a:t>
            </a:r>
            <a:r>
              <a:rPr lang="ru-RU" sz="2400" dirty="0" smtClean="0"/>
              <a:t>                </a:t>
            </a:r>
            <a:r>
              <a:rPr lang="ru-RU" sz="2400" u="sng" dirty="0" smtClean="0"/>
              <a:t>320-185=135</a:t>
            </a:r>
            <a:r>
              <a:rPr lang="ru-RU" sz="2400" dirty="0" smtClean="0"/>
              <a:t>               </a:t>
            </a:r>
            <a:r>
              <a:rPr lang="ru-RU" sz="2400" u="sng" dirty="0" smtClean="0"/>
              <a:t>555+357=912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 •</a:t>
            </a:r>
            <a:r>
              <a:rPr lang="ru-RU" sz="2300" dirty="0" smtClean="0">
                <a:latin typeface="+mj-lt"/>
              </a:rPr>
              <a:t>Проверка  результата. Самооценка</a:t>
            </a:r>
            <a:endParaRPr lang="ru-RU" sz="2300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19256" cy="54878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+mj-lt"/>
              </a:rPr>
              <a:t>4)  В каких примерах допущены ошибки? Проверьте последнюю цифру ответа. Определите число сотен при сложении и вычитании. 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1 группа                                                2 группа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224+347=</a:t>
            </a:r>
            <a:r>
              <a:rPr lang="ru-RU" u="sng" dirty="0" smtClean="0">
                <a:latin typeface="+mj-lt"/>
              </a:rPr>
              <a:t>5</a:t>
            </a:r>
            <a:r>
              <a:rPr lang="ru-RU" dirty="0" smtClean="0">
                <a:latin typeface="+mj-lt"/>
              </a:rPr>
              <a:t>71                                    673-159=</a:t>
            </a:r>
            <a:r>
              <a:rPr lang="ru-RU" u="sng" dirty="0" smtClean="0">
                <a:latin typeface="+mj-lt"/>
              </a:rPr>
              <a:t>5</a:t>
            </a:r>
            <a:r>
              <a:rPr lang="ru-RU" dirty="0" smtClean="0">
                <a:latin typeface="+mj-lt"/>
              </a:rPr>
              <a:t>14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193×5=</a:t>
            </a:r>
            <a:r>
              <a:rPr lang="ru-RU" u="sng" dirty="0" smtClean="0">
                <a:latin typeface="+mj-lt"/>
              </a:rPr>
              <a:t>9</a:t>
            </a:r>
            <a:r>
              <a:rPr lang="ru-RU" dirty="0" smtClean="0">
                <a:latin typeface="+mj-lt"/>
              </a:rPr>
              <a:t>65                                        318</a:t>
            </a:r>
            <a:r>
              <a:rPr lang="ru-RU" dirty="0" smtClean="0"/>
              <a:t>×</a:t>
            </a:r>
            <a:r>
              <a:rPr lang="ru-RU" dirty="0" smtClean="0">
                <a:latin typeface="+mj-lt"/>
              </a:rPr>
              <a:t>3=</a:t>
            </a:r>
            <a:r>
              <a:rPr lang="ru-RU" u="sng" dirty="0" smtClean="0">
                <a:latin typeface="+mj-lt"/>
              </a:rPr>
              <a:t>9</a:t>
            </a:r>
            <a:r>
              <a:rPr lang="ru-RU" dirty="0" smtClean="0">
                <a:latin typeface="+mj-lt"/>
              </a:rPr>
              <a:t>54</a:t>
            </a:r>
            <a:br>
              <a:rPr lang="ru-RU" dirty="0" smtClean="0">
                <a:latin typeface="+mj-lt"/>
              </a:rPr>
            </a:br>
            <a:r>
              <a:rPr lang="ru-RU" dirty="0" smtClean="0">
                <a:latin typeface="+mj-lt"/>
              </a:rPr>
              <a:t>324:4=81                                           573:3=</a:t>
            </a:r>
            <a:r>
              <a:rPr lang="ru-RU" u="sng" dirty="0" smtClean="0">
                <a:latin typeface="+mj-lt"/>
              </a:rPr>
              <a:t>1</a:t>
            </a:r>
            <a:r>
              <a:rPr lang="ru-RU" dirty="0" smtClean="0">
                <a:latin typeface="+mj-lt"/>
              </a:rPr>
              <a:t>79</a:t>
            </a:r>
          </a:p>
          <a:p>
            <a:pPr>
              <a:buNone/>
            </a:pP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sz="2800" dirty="0" smtClean="0">
                <a:latin typeface="Calibri" pitchFamily="34" charset="0"/>
              </a:rPr>
              <a:t>•</a:t>
            </a:r>
            <a:r>
              <a:rPr lang="ru-RU" sz="2800" dirty="0" smtClean="0"/>
              <a:t>Проверка.  Самооценка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181</TotalTime>
  <Words>176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Методика использования групповой формы на уроках математики в начальной школе </vt:lpstr>
      <vt:lpstr>Математический тренажер по теме:  “Умножаем и делим на однозначное число”  (3кл. УМК “Планета Знаний”)</vt:lpstr>
      <vt:lpstr>I. Устный Счет</vt:lpstr>
      <vt:lpstr>Слайд 4</vt:lpstr>
      <vt:lpstr>Слайд 5</vt:lpstr>
      <vt:lpstr>II) Повторение по теме: “Умножаем и делим на однозначное число”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использования групповой формы на уроках математики в начальной школе </dc:title>
  <dc:creator>Администратор</dc:creator>
  <cp:lastModifiedBy>user</cp:lastModifiedBy>
  <cp:revision>24</cp:revision>
  <dcterms:created xsi:type="dcterms:W3CDTF">2013-03-10T11:41:55Z</dcterms:created>
  <dcterms:modified xsi:type="dcterms:W3CDTF">2015-03-03T13:10:25Z</dcterms:modified>
</cp:coreProperties>
</file>